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73" r:id="rId9"/>
    <p:sldId id="26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9008E"/>
    <a:srgbClr val="9900CC"/>
    <a:srgbClr val="30224A"/>
    <a:srgbClr val="352844"/>
    <a:srgbClr val="FFFF99"/>
    <a:srgbClr val="F8A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90" d="100"/>
          <a:sy n="90" d="100"/>
        </p:scale>
        <p:origin x="-126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WxXS/kCxhjfzXN" TargetMode="External"/><Relationship Id="rId13" Type="http://schemas.openxmlformats.org/officeDocument/2006/relationships/image" Target="../media/image44.jpeg"/><Relationship Id="rId3" Type="http://schemas.openxmlformats.org/officeDocument/2006/relationships/slide" Target="slide6.xml"/><Relationship Id="rId7" Type="http://schemas.openxmlformats.org/officeDocument/2006/relationships/hyperlink" Target="https://cloud.mail.ru/public/KWZ4/sJuthGNYu" TargetMode="External"/><Relationship Id="rId12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TBF8/Dwe47uLEC" TargetMode="External"/><Relationship Id="rId11" Type="http://schemas.openxmlformats.org/officeDocument/2006/relationships/image" Target="../media/image42.png"/><Relationship Id="rId5" Type="http://schemas.openxmlformats.org/officeDocument/2006/relationships/image" Target="../media/image13.jpeg"/><Relationship Id="rId10" Type="http://schemas.openxmlformats.org/officeDocument/2006/relationships/image" Target="../media/image41.jpeg"/><Relationship Id="rId4" Type="http://schemas.openxmlformats.org/officeDocument/2006/relationships/slide" Target="slide2.xml"/><Relationship Id="rId9" Type="http://schemas.openxmlformats.org/officeDocument/2006/relationships/hyperlink" Target="https://cloud.mail.ru/public/rie8/oqbpRNctb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0.png"/><Relationship Id="rId3" Type="http://schemas.openxmlformats.org/officeDocument/2006/relationships/slide" Target="slide3.xml"/><Relationship Id="rId7" Type="http://schemas.openxmlformats.org/officeDocument/2006/relationships/hyperlink" Target="https://cloud.mail.ru/public/WfjY/GivZSCWTv" TargetMode="External"/><Relationship Id="rId12" Type="http://schemas.openxmlformats.org/officeDocument/2006/relationships/image" Target="../media/image9.jpeg"/><Relationship Id="rId17" Type="http://schemas.openxmlformats.org/officeDocument/2006/relationships/slide" Target="slide2.xml"/><Relationship Id="rId2" Type="http://schemas.openxmlformats.org/officeDocument/2006/relationships/image" Target="../media/image1.jpe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8.jpeg"/><Relationship Id="rId5" Type="http://schemas.openxmlformats.org/officeDocument/2006/relationships/hyperlink" Target="https://cloud.mail.ru/public/bbzt/AbcfvRNYw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7.jpeg"/><Relationship Id="rId4" Type="http://schemas.openxmlformats.org/officeDocument/2006/relationships/hyperlink" Target="https://cloud.mail.ru/public/UJYt/aK2Zw3arR" TargetMode="External"/><Relationship Id="rId9" Type="http://schemas.openxmlformats.org/officeDocument/2006/relationships/image" Target="../media/image6.jpe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3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7Jxu/f1PNqJHnG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s://cloud.mail.ru/public/Rx7E/yZojfFFDc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s://cloud.mail.ru/public/nVfK/HoPkiaoYY" TargetMode="Externa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create.piktochart.com/output/60727694-english-class-syllabus-widescreen?presentation=true" TargetMode="External"/><Relationship Id="rId4" Type="http://schemas.openxmlformats.org/officeDocument/2006/relationships/hyperlink" Target="https://view.genial.ly/63a02e41403b920018b2529d/horizontal-infographic-lists-programma-vospitaniya-uchashihsya-7-vershin-uspeha" TargetMode="External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quizizz.com/join?gc=11111087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hyperlink" Target="https://docs.google.com/forms/d/e/1FAIpQLSfJvAFTxWLtvzsDhKGPIt8muUYH5xAaSc1r2JO6tfEvRkAoCg/viewform" TargetMode="Externa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3.jpeg"/><Relationship Id="rId3" Type="http://schemas.openxmlformats.org/officeDocument/2006/relationships/hyperlink" Target="https://cloud.mail.ru/public/w7sh/VT3V4dFs8" TargetMode="External"/><Relationship Id="rId7" Type="http://schemas.openxmlformats.org/officeDocument/2006/relationships/slide" Target="slide8.xml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21.jpeg"/><Relationship Id="rId5" Type="http://schemas.openxmlformats.org/officeDocument/2006/relationships/hyperlink" Target="https://cloud.mail.ru/public/yxrx/FwA41FBDe" TargetMode="External"/><Relationship Id="rId15" Type="http://schemas.openxmlformats.org/officeDocument/2006/relationships/image" Target="../media/image25.jpeg"/><Relationship Id="rId10" Type="http://schemas.openxmlformats.org/officeDocument/2006/relationships/image" Target="../media/image13.jpeg"/><Relationship Id="rId4" Type="http://schemas.openxmlformats.org/officeDocument/2006/relationships/slide" Target="slide9.xml"/><Relationship Id="rId9" Type="http://schemas.openxmlformats.org/officeDocument/2006/relationships/slide" Target="slide6.xml"/><Relationship Id="rId1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XEe5/ydZ6xt7CB" TargetMode="External"/><Relationship Id="rId13" Type="http://schemas.openxmlformats.org/officeDocument/2006/relationships/image" Target="../media/image31.jpeg"/><Relationship Id="rId3" Type="http://schemas.openxmlformats.org/officeDocument/2006/relationships/hyperlink" Target="https://cloud.mail.ru/public/4LSw/f4C5T91Sc/%D0%9F%D1%83%D0%B1%D0%BB%D0%B8%D0%BA%D0%B0%D1%86%D0%B8%D0%B8%20%D0%BF%D0%B5%D0%B4%D0%B0%D0%B3%D0%BE%D0%B3%D0%B0.docx" TargetMode="External"/><Relationship Id="rId7" Type="http://schemas.openxmlformats.org/officeDocument/2006/relationships/hyperlink" Target="https://cloud.mail.ru/public/H5QK/WEFo5LSjB" TargetMode="External"/><Relationship Id="rId12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pLhw/A1X3sx9QR" TargetMode="External"/><Relationship Id="rId11" Type="http://schemas.openxmlformats.org/officeDocument/2006/relationships/image" Target="../media/image29.jpeg"/><Relationship Id="rId5" Type="http://schemas.openxmlformats.org/officeDocument/2006/relationships/slide" Target="slide6.xml"/><Relationship Id="rId10" Type="http://schemas.openxmlformats.org/officeDocument/2006/relationships/image" Target="../media/image28.jpeg"/><Relationship Id="rId4" Type="http://schemas.openxmlformats.org/officeDocument/2006/relationships/slide" Target="slide2.xml"/><Relationship Id="rId9" Type="http://schemas.openxmlformats.org/officeDocument/2006/relationships/image" Target="../media/image27.png"/><Relationship Id="rId1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5.jpeg"/><Relationship Id="rId3" Type="http://schemas.openxmlformats.org/officeDocument/2006/relationships/slide" Target="slide2.xml"/><Relationship Id="rId7" Type="http://schemas.openxmlformats.org/officeDocument/2006/relationships/hyperlink" Target="https://cloud.mail.ru/public/cSFe/rdEMuuSAg" TargetMode="External"/><Relationship Id="rId12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home/%D0%BE%D1%82%D1%87%D0%B5%D1%82%D0%BD%D1%8B%D0%B5%20%D0%BA%D0%BE%D0%BD%D1%86%D0%B5%D1%80%D1%82%D1%8B/%D0%BE%D1%82%D1%87%D0%B5%D1%82%D0%BD%D1%8B%D0%B5%20%D0%BA%D0%BE%D0%BD%D1%86%D0%B5%D1%80%D1%82%D1%8B.docx" TargetMode="External"/><Relationship Id="rId11" Type="http://schemas.openxmlformats.org/officeDocument/2006/relationships/image" Target="../media/image35.jpeg"/><Relationship Id="rId5" Type="http://schemas.openxmlformats.org/officeDocument/2006/relationships/hyperlink" Target="https://cloud.mail.ru/public/Hzpz/VDdLmsfax" TargetMode="External"/><Relationship Id="rId10" Type="http://schemas.openxmlformats.org/officeDocument/2006/relationships/image" Target="../media/image34.jpeg"/><Relationship Id="rId4" Type="http://schemas.openxmlformats.org/officeDocument/2006/relationships/slide" Target="slide6.xml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40.jpeg"/><Relationship Id="rId3" Type="http://schemas.openxmlformats.org/officeDocument/2006/relationships/hyperlink" Target="https://cloud.mail.ru/public/5Pxq/pajwQN7tW" TargetMode="External"/><Relationship Id="rId7" Type="http://schemas.openxmlformats.org/officeDocument/2006/relationships/hyperlink" Target="https://cloud.mail.ru/public/sL6f/jhqNT4XrH" TargetMode="External"/><Relationship Id="rId12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oin-nkz.ru/media/uploads/material_files/%D0%BB%D0%B5%D0%B2%D0%BE%D0%B5_%D0%BC%D0%B5%D0%BD%D1%8E/%D0%BF%D0%B0%D1%82%D1%80%D0%B8%D0%BE%D1%82%D0%B8%D1%87%D0%B5%D1%81%D0%BA%D0%BE%D0%B5_%D0%B2%D0%BE%D1%81%D0%BF%D0%B8%D1%82%D0%B0%D0%BD%D0%B8%D0%B5/%D1%80%D0%B5%D0%B3%D0%B8%D0%BE%D0%BD%D0%B0%D0%BB%D1%8C%D0%BD%D0%B0%D1%8F_%D1%81%D1%82%D1%80%D0%B0%D1%82%D0%B5%D0%B3%D0%B8%D1%8F_%D1%80%D0%B0%D0%B7%D0%B2%D0%B8%D1%82%D0%B8%D1%8F_%D0%B2%D0%BE%D1%81%D0%BF%D0%B8%D1%82%D0%B0%D0%BD%D0%B8%D1%8F_%D1%8F_%D0%BA%D1%83%D0%B7%D0%B1%D0%B0%D1%81%D1%81%D0%BE%D0%B2%D0%B5%D1%86_(1).pdf" TargetMode="External"/><Relationship Id="rId11" Type="http://schemas.openxmlformats.org/officeDocument/2006/relationships/image" Target="../media/image38.jpeg"/><Relationship Id="rId5" Type="http://schemas.openxmlformats.org/officeDocument/2006/relationships/hyperlink" Target="https://view.genial.ly/6524b86ac9fdc2001154d7b4/interactive-content-kalendarnyj-plan-vospitatelnoj-raboty-na-20232024-uchebnyj-god" TargetMode="External"/><Relationship Id="rId10" Type="http://schemas.openxmlformats.org/officeDocument/2006/relationships/image" Target="../media/image37.jpeg"/><Relationship Id="rId4" Type="http://schemas.openxmlformats.org/officeDocument/2006/relationships/image" Target="../media/image13.jpe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бюджетное учреждение дополнительного образования</a:t>
            </a:r>
            <a:b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«Дворец творчества детей и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молодёжи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Добробабиной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А.П. города Белово»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sz="3100" b="1" dirty="0" smtClean="0">
                <a:solidFill>
                  <a:srgbClr val="30224A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  <a:br>
              <a:rPr lang="ru-RU" sz="3100" b="1" dirty="0" smtClean="0">
                <a:solidFill>
                  <a:srgbClr val="30224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30224A"/>
                </a:solidFill>
                <a:latin typeface="Times New Roman" pitchFamily="18" charset="0"/>
                <a:cs typeface="Times New Roman" pitchFamily="18" charset="0"/>
              </a:rPr>
              <a:t>к дополнительной  </a:t>
            </a:r>
            <a:br>
              <a:rPr lang="ru-RU" sz="3100" b="1" dirty="0" smtClean="0">
                <a:solidFill>
                  <a:srgbClr val="30224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30224A"/>
                </a:solidFill>
                <a:latin typeface="Times New Roman" pitchFamily="18" charset="0"/>
                <a:cs typeface="Times New Roman" pitchFamily="18" charset="0"/>
              </a:rPr>
              <a:t>общеобразовательной  общеразвивающей программе «Палитра ярких ПА»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художественная направленность </a:t>
            </a:r>
            <a:endParaRPr lang="ru-RU" sz="2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кейсы\make-something-funn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517232"/>
            <a:ext cx="1760300" cy="1039610"/>
          </a:xfrm>
          <a:prstGeom prst="rect">
            <a:avLst/>
          </a:prstGeom>
          <a:noFill/>
        </p:spPr>
      </p:pic>
      <p:pic>
        <p:nvPicPr>
          <p:cNvPr id="7" name="Picture 2" descr="C:\Users\user\Desktop\кейсы\1676716578_gas-kvas-com-p-kist-detskie-risunki-dlya-fotoshopa-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725534"/>
            <a:ext cx="1182020" cy="728209"/>
          </a:xfrm>
          <a:prstGeom prst="rect">
            <a:avLst/>
          </a:prstGeom>
          <a:noFill/>
        </p:spPr>
      </p:pic>
      <p:pic>
        <p:nvPicPr>
          <p:cNvPr id="9" name="Picture 5" descr="C:\Users\user\Desktop\кейсы\a725c8c025a346691e7eae7b5f0d21c6_t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 rot="20858310">
            <a:off x="3270167" y="5612591"/>
            <a:ext cx="1320136" cy="890568"/>
          </a:xfrm>
          <a:prstGeom prst="rect">
            <a:avLst/>
          </a:prstGeom>
          <a:noFill/>
        </p:spPr>
      </p:pic>
      <p:pic>
        <p:nvPicPr>
          <p:cNvPr id="8" name="Picture 3" descr="C:\Users\user\Desktop\кейсы\хореография_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5157192"/>
            <a:ext cx="1665354" cy="1412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42862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Ахметова Татьяна Юрьевна, </a:t>
            </a:r>
          </a:p>
          <a:p>
            <a:pPr algn="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00034" y="5143512"/>
            <a:ext cx="7929618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9008E"/>
                </a:solidFill>
                <a:latin typeface="Times New Roman" pitchFamily="18" charset="0"/>
                <a:cs typeface="Times New Roman" pitchFamily="18" charset="0"/>
              </a:rPr>
              <a:t>Полезная информация для хореографов</a:t>
            </a:r>
            <a:endParaRPr lang="ru-RU" sz="3200" b="1" dirty="0">
              <a:solidFill>
                <a:srgbClr val="6900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150">
            <a:extLst>
              <a:ext uri="{FF2B5EF4-FFF2-40B4-BE49-F238E27FC236}">
                <a16:creationId xmlns:a16="http://schemas.microsoft.com/office/drawing/2014/main" xmlns="" id="{AD9AF58B-7D31-7449-9000-D39005200554}"/>
              </a:ext>
            </a:extLst>
          </p:cNvPr>
          <p:cNvSpPr txBox="1"/>
          <p:nvPr/>
        </p:nvSpPr>
        <p:spPr>
          <a:xfrm>
            <a:off x="3992345" y="2458867"/>
            <a:ext cx="18473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399" dirty="0">
              <a:latin typeface="Times New Roman" pitchFamily="18" charset="0"/>
              <a:ea typeface="华文新魏" panose="02010800040101010101" pitchFamily="2" charset="-122"/>
              <a:cs typeface="Times New Roman" pitchFamily="18" charset="0"/>
            </a:endParaRPr>
          </a:p>
        </p:txBody>
      </p:sp>
      <p:sp>
        <p:nvSpPr>
          <p:cNvPr id="83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4723010" y="5942054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727945" y="5942054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Инвариативная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3" descr="C:\Users\user\Desktop\кейсы\хореография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797152"/>
            <a:ext cx="2332642" cy="1977467"/>
          </a:xfrm>
          <a:prstGeom prst="rect">
            <a:avLst/>
          </a:prstGeom>
          <a:noFill/>
        </p:spPr>
      </p:pic>
      <p:sp>
        <p:nvSpPr>
          <p:cNvPr id="27" name="Прямоугольник с двумя вырезанными противолежащими углами 26"/>
          <p:cNvSpPr/>
          <p:nvPr/>
        </p:nvSpPr>
        <p:spPr>
          <a:xfrm>
            <a:off x="5733379" y="3501008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Адреса </a:t>
            </a:r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учебных учреждений страны с хореографическим уклоном  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с двумя вырезанными противолежащими углами 27"/>
          <p:cNvSpPr/>
          <p:nvPr/>
        </p:nvSpPr>
        <p:spPr>
          <a:xfrm>
            <a:off x="1241045" y="3547699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Сайты </a:t>
            </a:r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разноуровневых хореографических конкурсов  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вырезанными противолежащими углами 28"/>
          <p:cNvSpPr/>
          <p:nvPr/>
        </p:nvSpPr>
        <p:spPr>
          <a:xfrm>
            <a:off x="5733379" y="1367604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Концерты лучших хореографических коллективов </a:t>
            </a:r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России</a:t>
            </a:r>
            <a:r>
              <a:rPr lang="en-US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с двумя вырезанными противолежащими углами 29"/>
          <p:cNvSpPr/>
          <p:nvPr/>
        </p:nvSpPr>
        <p:spPr>
          <a:xfrm>
            <a:off x="1254613" y="1352107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Художественные фильмы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https://demo031122.s3.ap-northeast-1.amazonaws.com/icon/icon1688215275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t="9366" r="4817" b="11846"/>
          <a:stretch/>
        </p:blipFill>
        <p:spPr bwMode="auto">
          <a:xfrm>
            <a:off x="35496" y="1352107"/>
            <a:ext cx="1407919" cy="1104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https://xn--b1ae6c2a.xn--p1ai/images/logotip_izo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7" y="3547699"/>
            <a:ext cx="1249825" cy="1074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Рисунок 32" descr="https://w7.pngwing.com/pngs/676/42/png-transparent-ballet-dancer-silhouette-creative-ballet-painted-photography-creative-artwork.png"/>
          <p:cNvPicPr/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4" r="14650"/>
          <a:stretch/>
        </p:blipFill>
        <p:spPr bwMode="auto">
          <a:xfrm>
            <a:off x="4644008" y="1394244"/>
            <a:ext cx="1162692" cy="1064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Рисунок 46" descr="https://chopio.club/uploads/posts/2022-09/1664487156_29-beolin-club-p-adres-risunok-krasivo-32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97229"/>
            <a:ext cx="1098003" cy="1022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3098237" y="5967082"/>
            <a:ext cx="1889570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hlinkshowjump?jump=firstslide"/>
              </a:rPr>
              <a:t>В начало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26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Инвариативная часть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04373" y="786962"/>
            <a:ext cx="5174691" cy="804058"/>
          </a:xfrm>
          <a:prstGeom prst="roundRect">
            <a:avLst/>
          </a:prstGeom>
          <a:ln>
            <a:solidFill>
              <a:srgbClr val="0000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Нормативно-регулирующие документы дополнительного образования детей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4448" y="1667450"/>
            <a:ext cx="5174691" cy="804058"/>
          </a:xfrm>
          <a:prstGeom prst="roundRect">
            <a:avLst/>
          </a:prstGeom>
          <a:ln>
            <a:solidFill>
              <a:srgbClr val="0000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4"/>
              </a:rPr>
              <a:t>Дополнительная общеобразовательная общеразвивающая программа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648" y="5142254"/>
            <a:ext cx="5174691" cy="804058"/>
          </a:xfrm>
          <a:prstGeom prst="roundRect">
            <a:avLst/>
          </a:prstGeom>
          <a:ln>
            <a:solidFill>
              <a:srgbClr val="0000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«Цифровые следы» реализации программы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55805" y="2522335"/>
            <a:ext cx="5174691" cy="804058"/>
          </a:xfrm>
          <a:prstGeom prst="roundRect">
            <a:avLst/>
          </a:prstGeom>
          <a:ln>
            <a:solidFill>
              <a:srgbClr val="0000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Программа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воспитания «Семь вершин успеха»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51719" y="3370159"/>
            <a:ext cx="5174691" cy="804058"/>
          </a:xfrm>
          <a:prstGeom prst="roundRect">
            <a:avLst/>
          </a:prstGeom>
          <a:ln>
            <a:solidFill>
              <a:srgbClr val="0000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Мониторинг оценивания образовательных достижений детей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35200" y="4221088"/>
            <a:ext cx="5174691" cy="804058"/>
          </a:xfrm>
          <a:prstGeom prst="roundRect">
            <a:avLst/>
          </a:prstGeom>
          <a:ln>
            <a:solidFill>
              <a:srgbClr val="0000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Материалы изучения удовлетворенности участников образовательного  процесса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 descr="C:\Users\user\Desktop\кейсы\хореография_2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575569"/>
            <a:ext cx="2359504" cy="2000239"/>
          </a:xfrm>
          <a:prstGeom prst="rect">
            <a:avLst/>
          </a:prstGeom>
          <a:noFill/>
        </p:spPr>
      </p:pic>
      <p:pic>
        <p:nvPicPr>
          <p:cNvPr id="22" name="Рисунок 21" descr="C:\Users\dtdm-4\AppData\Local\Packages\Microsoft.Windows.Photos_8wekyb3d8bbwe\TempState\ShareServiceTempFolder\Летние программы дополнительного образования 09 06 23.jpe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26" y="1667450"/>
            <a:ext cx="1264667" cy="80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https://lestehservisregion.ru/images/2018/08/14/monitoring-bg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84" y="3370159"/>
            <a:ext cx="1363274" cy="80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https://sun9-78.userapi.com/impg/S_aYjU9tQc8YGWuAZPe67ottNvzL8EMWsX8PbA/tiLV8PPeU6c.jpg?size=1280x967&amp;quality=96&amp;sign=3f8e6b9947c1943a728e90ab734f34c6&amp;c_uniq_tag=Hii9L9h3vJlgxEaTPfru7bm1pM0cXiaCCDk1K3VdgT4&amp;type=album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11" b="32732"/>
          <a:stretch/>
        </p:blipFill>
        <p:spPr bwMode="auto">
          <a:xfrm>
            <a:off x="585552" y="4199447"/>
            <a:ext cx="1239664" cy="789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https://i.pinimg.com/originals/70/f8/60/70f86053370163cfe4e50cfd640e98df.pn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/>
          <a:stretch/>
        </p:blipFill>
        <p:spPr bwMode="auto">
          <a:xfrm>
            <a:off x="555676" y="5142254"/>
            <a:ext cx="1299415" cy="828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4636954" y="6215082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https://w7.pngwing.com/pngs/186/249/png-transparent-reference-citation-document-miscellaneous-angle-rectangle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39" y="786962"/>
            <a:ext cx="1141854" cy="804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 descr="https://r1.nubex.ru/s13526-fc4/f8066_e5/mo_klassnykh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16" y="2369675"/>
            <a:ext cx="1098619" cy="102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679088" y="6215082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Инвариативная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3067034" y="6238099"/>
            <a:ext cx="1889570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hlinkshowjump?jump=firstslide"/>
              </a:rPr>
              <a:t>В начало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Нормативно-регулирующие документы дополнительного образования детей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32" name="Picture 3" descr="C:\Users\user\Desktop\кейсы\хореография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7399" y="4848072"/>
            <a:ext cx="2332642" cy="1977467"/>
          </a:xfrm>
          <a:prstGeom prst="rect">
            <a:avLst/>
          </a:prstGeom>
          <a:noFill/>
        </p:spPr>
      </p:pic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1043608" y="1824700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4"/>
              </a:rPr>
              <a:t>Локальные документы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5652120" y="1916832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5"/>
              </a:rPr>
              <a:t>Региональные документы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3274440" y="3705662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6"/>
              </a:rPr>
              <a:t>Федеральные документы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899592" y="5929330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Инвариативная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5076056" y="5931993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https://www.tatcultresurs.ru/sites/default/files/styles/grant_img/public/filefield_paths/%D0%B3%D1%80%D0%B0%D0%BD%D1%8211.jpg?itok=-mqzwGhy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24700"/>
            <a:ext cx="1008112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https://sun9-80.userapi.com/impg/eGDwH5z_ANE5IIhvjPjVIW3P3C0v0kjQTeE7rg/NM5lVAdnsSk.jpg?size=1280x1025&amp;quality=96&amp;sign=25d49dcb7aaaccdd08d8c3c3daae3a3f&amp;type=album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12" y="1916832"/>
            <a:ext cx="1222742" cy="115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https://xn--d1aa2abrz.xn--p1ai/wp-content/uploads/2022/10/2022-10-21_13-10-15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05662"/>
            <a:ext cx="1658241" cy="11861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3274440" y="5945711"/>
            <a:ext cx="1889570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hlinkshowjump?jump=firstslide"/>
              </a:rPr>
              <a:t>В начало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Программа воспитания</a:t>
            </a:r>
            <a:b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«Семь вершин успеха»</a:t>
            </a:r>
            <a:b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0099"/>
              </a:solidFill>
            </a:endParaRPr>
          </a:p>
        </p:txBody>
      </p:sp>
      <p:pic>
        <p:nvPicPr>
          <p:cNvPr id="19" name="Picture 3" descr="C:\Users\user\Desktop\кейсы\хореография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4714884"/>
            <a:ext cx="2332642" cy="1977467"/>
          </a:xfrm>
          <a:prstGeom prst="rect">
            <a:avLst/>
          </a:prstGeom>
          <a:noFill/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5580112" y="2543365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Кейс к программе воспитания «Семь вершин успеха»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1259632" y="2572875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Инфографика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программы воспитания «Семь вершин успеха»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971600" y="5936325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Инвариативная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5004048" y="5929330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https://static.vecteezy.com/system/resources/previews/000/135/038/original/free-infographic-elements-icons-vector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87795"/>
            <a:ext cx="1413133" cy="1191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https://www.beluo31.ru/wp-content/uploads/2020/03/pw-2013-07-12-blog-tweeny-science-scaled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2523"/>
            <a:ext cx="1204712" cy="10772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3411191" y="5953131"/>
            <a:ext cx="1889570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hlinkshowjump?jump=firstslide"/>
              </a:rPr>
              <a:t>В начало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изучения удовлетворенности учащихся и родителей качеством реализации дополнительной программы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547664" y="2780928"/>
            <a:ext cx="2458616" cy="968971"/>
          </a:xfrm>
          <a:prstGeom prst="snip2Diag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pPr marL="0" indent="0" algn="ctr">
              <a:buNone/>
            </a:pPr>
            <a:endParaRPr lang="ru-RU" altLang="zh-CN" sz="2800" b="1" dirty="0" smtClean="0">
              <a:latin typeface="Times New Roman" pitchFamily="18" charset="0"/>
              <a:ea typeface="inpin heiti" panose="00000500000000000000" pitchFamily="2" charset="-122"/>
              <a:cs typeface="Times New Roman" pitchFamily="18" charset="0"/>
              <a:sym typeface="inpin heiti" panose="00000500000000000000" pitchFamily="2" charset="-122"/>
              <a:hlinkClick r:id="rId3"/>
            </a:endParaRPr>
          </a:p>
          <a:p>
            <a:pPr marL="0" indent="0" algn="ctr">
              <a:buNone/>
            </a:pPr>
            <a:r>
              <a:rPr lang="ru-RU" altLang="zh-CN" sz="2900" b="1" dirty="0" smtClean="0"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  <a:hlinkClick r:id="rId3"/>
              </a:rPr>
              <a:t>Для </a:t>
            </a:r>
            <a:r>
              <a:rPr lang="ru-RU" altLang="zh-CN" sz="2900" b="1" dirty="0"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  <a:hlinkClick r:id="rId3"/>
              </a:rPr>
              <a:t>учащихся</a:t>
            </a:r>
            <a:endParaRPr lang="ru-RU" altLang="zh-CN" sz="2900" b="1" dirty="0">
              <a:latin typeface="Times New Roman" pitchFamily="18" charset="0"/>
              <a:ea typeface="inpin heiti" panose="00000500000000000000" pitchFamily="2" charset="-122"/>
              <a:cs typeface="Times New Roman" pitchFamily="18" charset="0"/>
              <a:sym typeface="inpin heiti" panose="00000500000000000000" pitchFamily="2" charset="-122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(Время действия ссылки 19 апреля-2 мая)</a:t>
            </a:r>
            <a:r>
              <a:rPr lang="ru-RU" altLang="zh-CN" sz="1600" b="1" dirty="0">
                <a:solidFill>
                  <a:schemeClr val="tx1"/>
                </a:solidFill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</a:rPr>
              <a:t> </a:t>
            </a:r>
            <a:endParaRPr lang="zh-CN" altLang="en-US" sz="1600" b="1" dirty="0">
              <a:solidFill>
                <a:schemeClr val="tx1"/>
              </a:solidFill>
              <a:latin typeface="Times New Roman" pitchFamily="18" charset="0"/>
              <a:ea typeface="inpin heiti" panose="00000500000000000000" pitchFamily="2" charset="-122"/>
              <a:cs typeface="Times New Roman" pitchFamily="18" charset="0"/>
              <a:sym typeface="inpin heiti" panose="00000500000000000000" pitchFamily="2" charset="-122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11"/>
          <p:cNvSpPr txBox="1">
            <a:spLocks/>
          </p:cNvSpPr>
          <p:nvPr/>
        </p:nvSpPr>
        <p:spPr>
          <a:xfrm>
            <a:off x="5508104" y="2855879"/>
            <a:ext cx="2458616" cy="968971"/>
          </a:xfrm>
          <a:prstGeom prst="snip2Diag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altLang="zh-CN" sz="1600" b="1" dirty="0">
                <a:latin typeface="Times New Roman" pitchFamily="18" charset="0"/>
                <a:ea typeface="inpin heiti" panose="00000500000000000000" pitchFamily="2" charset="-122"/>
                <a:cs typeface="Times New Roman" pitchFamily="18" charset="0"/>
                <a:sym typeface="inpin heiti" panose="00000500000000000000" pitchFamily="2" charset="-122"/>
                <a:hlinkClick r:id="rId4"/>
              </a:rPr>
              <a:t>Для родителей</a:t>
            </a:r>
            <a:endParaRPr lang="zh-CN" altLang="en-US" sz="1600" b="1" dirty="0">
              <a:latin typeface="Times New Roman" pitchFamily="18" charset="0"/>
              <a:ea typeface="inpin heiti" panose="00000500000000000000" pitchFamily="2" charset="-122"/>
              <a:cs typeface="Times New Roman" pitchFamily="18" charset="0"/>
              <a:sym typeface="inpin heiti" panose="00000500000000000000" pitchFamily="2" charset="-122"/>
            </a:endParaRPr>
          </a:p>
        </p:txBody>
      </p:sp>
      <p:sp>
        <p:nvSpPr>
          <p:cNvPr id="14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899592" y="5929330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Инвариативная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5076056" y="5931993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user\Desktop\кейсы\хореография_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797152"/>
            <a:ext cx="2332642" cy="1977467"/>
          </a:xfrm>
          <a:prstGeom prst="rect">
            <a:avLst/>
          </a:prstGeom>
          <a:noFill/>
        </p:spPr>
      </p:pic>
      <p:pic>
        <p:nvPicPr>
          <p:cNvPr id="17" name="Рисунок 16" descr="https://prometey-spb.org/upload/iblock/0ff/0ff2475a761b93e40b8fff2b9ee46dbd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2528"/>
            <a:ext cx="1480944" cy="1072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https://avatars.dzeninfra.ru/get-zen-vh/271828/2a007f79d9efbcb27a8716111d3394eab6c5/1080x192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" b="3071"/>
          <a:stretch/>
        </p:blipFill>
        <p:spPr bwMode="auto">
          <a:xfrm>
            <a:off x="4224949" y="2860376"/>
            <a:ext cx="1440160" cy="10566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3280164" y="5945711"/>
            <a:ext cx="1889570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hlinkshowjump?jump=firstslide"/>
              </a:rPr>
              <a:t>В начало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9008E"/>
                </a:solidFill>
                <a:latin typeface="Times New Roman" pitchFamily="18" charset="0"/>
                <a:cs typeface="Times New Roman" pitchFamily="18" charset="0"/>
              </a:rPr>
              <a:t>Вариативная часть </a:t>
            </a:r>
            <a:endParaRPr lang="ru-RU" sz="3200" dirty="0">
              <a:solidFill>
                <a:srgbClr val="69008E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71802" y="2357430"/>
            <a:ext cx="5174691" cy="571504"/>
          </a:xfrm>
          <a:prstGeom prst="roundRect">
            <a:avLst/>
          </a:prstGeom>
          <a:ln>
            <a:solidFill>
              <a:srgbClr val="6900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Достижения учащихся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8672" y="1664162"/>
            <a:ext cx="5174691" cy="550392"/>
          </a:xfrm>
          <a:prstGeom prst="roundRect">
            <a:avLst/>
          </a:prstGeom>
          <a:ln>
            <a:solidFill>
              <a:srgbClr val="6900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Воспитательный компонент 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03918" y="1020480"/>
            <a:ext cx="5174691" cy="525443"/>
          </a:xfrm>
          <a:prstGeom prst="roundRect">
            <a:avLst/>
          </a:prstGeom>
          <a:ln>
            <a:solidFill>
              <a:srgbClr val="6900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Методическое обеспечение программы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43174" y="3071810"/>
            <a:ext cx="5174691" cy="572074"/>
          </a:xfrm>
          <a:prstGeom prst="roundRect">
            <a:avLst/>
          </a:prstGeom>
          <a:ln>
            <a:solidFill>
              <a:srgbClr val="6900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Достижения педагога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51720" y="4568018"/>
            <a:ext cx="5174691" cy="504056"/>
          </a:xfrm>
          <a:prstGeom prst="roundRect">
            <a:avLst/>
          </a:prstGeom>
          <a:ln>
            <a:solidFill>
              <a:srgbClr val="6900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Полезная информация для хореографов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85984" y="3857628"/>
            <a:ext cx="5174691" cy="504056"/>
          </a:xfrm>
          <a:prstGeom prst="roundRect">
            <a:avLst/>
          </a:prstGeom>
          <a:ln>
            <a:solidFill>
              <a:srgbClr val="69008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Фото - видео архив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1010259" y="6103587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Инвариативная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4788024" y="6075524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 descr="C:\Users\user\Desktop\кейсы\хореография_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797152"/>
            <a:ext cx="2332642" cy="1977467"/>
          </a:xfrm>
          <a:prstGeom prst="rect">
            <a:avLst/>
          </a:prstGeom>
          <a:noFill/>
        </p:spPr>
      </p:pic>
      <p:pic>
        <p:nvPicPr>
          <p:cNvPr id="22" name="Рисунок 21" descr="https://cosmos.68edu.ru/wp-content/uploads/2022/10/1%D0%BA%D0%BE%D0%BC%D0%BF%D1%8C%D1%8E%D1%82%D0%B5%D1%80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22" y="1020481"/>
            <a:ext cx="1050259" cy="525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 descr="https://gas-kvas.com/uploads/posts/2023-02/1677045595_gas-kvas-com-p-risunki-na-temu-pedagogika-8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571612"/>
            <a:ext cx="646879" cy="62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Рисунок 23" descr="https://img.freepik.com/premium-vector/boy-with-a-winner-cup_160901-1507.jpg?w=2000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357430"/>
            <a:ext cx="847854" cy="571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 descr="https://gas-kvas.com/uploads/posts/2023-02/1676971500_gas-kvas-com-p-risunok-na-temu-dostizheniya-11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1000" b="14499"/>
          <a:stretch/>
        </p:blipFill>
        <p:spPr bwMode="auto">
          <a:xfrm>
            <a:off x="2428860" y="3071810"/>
            <a:ext cx="778386" cy="572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https://radio-sgom.ru/wp-content/uploads/7/2/e/72ef98f911aefc61afd358c8c2b5d6ee.jpeg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0" b="11200"/>
          <a:stretch/>
        </p:blipFill>
        <p:spPr bwMode="auto">
          <a:xfrm>
            <a:off x="1821889" y="3808441"/>
            <a:ext cx="1181808" cy="504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https://lms.samgups.ru/pluginfile.php/294275/course/overviewfiles/scale_1200.jp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4" r="15571" b="8041"/>
          <a:stretch/>
        </p:blipFill>
        <p:spPr bwMode="auto">
          <a:xfrm>
            <a:off x="1315696" y="4568018"/>
            <a:ext cx="1204227" cy="549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3252365" y="6100374"/>
            <a:ext cx="1889570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hlinkshowjump?jump=firstslide"/>
              </a:rPr>
              <a:t>В начало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5072066" y="4714884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Перечень публикаций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педагога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1285852" y="6072206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Инвариативная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5268692" y="6072206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072066" y="1285860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Конкурсы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5072066" y="3071810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Конференции и методические мероприятия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42910" y="4786322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Благодарственные  письма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357166"/>
            <a:ext cx="41696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69008E"/>
                </a:solidFill>
                <a:latin typeface="Times New Roman" pitchFamily="18" charset="0"/>
                <a:cs typeface="Times New Roman" pitchFamily="18" charset="0"/>
              </a:rPr>
              <a:t>Достижения педагога</a:t>
            </a:r>
            <a:endParaRPr lang="ru-RU" sz="3200" dirty="0">
              <a:solidFill>
                <a:srgbClr val="69008E"/>
              </a:solidFill>
            </a:endParaRPr>
          </a:p>
        </p:txBody>
      </p:sp>
      <p:pic>
        <p:nvPicPr>
          <p:cNvPr id="10" name="Рисунок 9" descr="https://webstockreview.net/images/cap-clipart-diploma-5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4714884"/>
            <a:ext cx="1000132" cy="865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s://qestigra.ru/_ld/290/53032753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9" b="2655"/>
          <a:stretch/>
        </p:blipFill>
        <p:spPr bwMode="auto">
          <a:xfrm>
            <a:off x="7858148" y="1285860"/>
            <a:ext cx="1059755" cy="1118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webstockreview.net/images/conference-clipart-formal-meeting-1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3"/>
          <a:stretch/>
        </p:blipFill>
        <p:spPr bwMode="auto">
          <a:xfrm>
            <a:off x="7858148" y="3214686"/>
            <a:ext cx="1082046" cy="865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://pic44.photophoto.cn/20170721/1132114054250104_b.jp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7" t="11963" r="13087" b="9354"/>
          <a:stretch/>
        </p:blipFill>
        <p:spPr bwMode="auto">
          <a:xfrm>
            <a:off x="3571868" y="4714884"/>
            <a:ext cx="854991" cy="112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2" descr="C:\Users\user\Downloads\0hq54AcvEn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3">
            <a:lum contrast="20000"/>
          </a:blip>
          <a:srcRect/>
          <a:stretch>
            <a:fillRect/>
          </a:stretch>
        </p:blipFill>
        <p:spPr bwMode="auto">
          <a:xfrm>
            <a:off x="1428728" y="1071546"/>
            <a:ext cx="1770074" cy="220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500034" y="3286124"/>
            <a:ext cx="361473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Татьяна Юрьевна</a:t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Ахметова, </a:t>
            </a:r>
            <a:b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3482074" y="6100891"/>
            <a:ext cx="1889570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hlinkshowjump?jump=firstslide"/>
              </a:rPr>
              <a:t>В начало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3" descr="C:\Users\user\Desktop\кейсы\хореография_2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4498" y="5348995"/>
            <a:ext cx="1665354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987233" y="5957590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Инвариативная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5362898" y="5957590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6151" y="430064"/>
            <a:ext cx="3905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69008E"/>
                </a:solidFill>
                <a:latin typeface="Times New Roman" pitchFamily="18" charset="0"/>
                <a:cs typeface="Times New Roman" pitchFamily="18" charset="0"/>
              </a:rPr>
              <a:t>Фото – видео архив </a:t>
            </a:r>
            <a:endParaRPr lang="ru-RU" sz="3200" dirty="0">
              <a:solidFill>
                <a:srgbClr val="69008E"/>
              </a:solidFill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3118768" y="1359987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5"/>
              </a:rPr>
              <a:t>Танцевальные номера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6"/>
              </a:rPr>
              <a:t>отчетные концерты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244368" y="4185571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7"/>
              </a:rPr>
              <a:t>Фото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материал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  <a:hlinkClick r:id="rId7"/>
              </a:rPr>
              <a:t>танцевальных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номеров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Users\user\Downloads\jRpip1i0S_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620687"/>
            <a:ext cx="2269138" cy="167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C:\Users\user\Downloads\qlWt6_5K6I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1373" y="717102"/>
            <a:ext cx="2362570" cy="1574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C:\Users\user\Downloads\FAuEpAPM3_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21372" y="4051930"/>
            <a:ext cx="2418047" cy="1518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5" descr="C:\Users\user\Downloads\dPr6d-GDiw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034913"/>
            <a:ext cx="2304256" cy="1535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7" descr="C:\Users\user\Downloads\аааарне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37876" y="2646722"/>
            <a:ext cx="1742236" cy="1405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3473328" y="5957590"/>
            <a:ext cx="1889570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hlinkshowjump?jump=firstslide"/>
              </a:rPr>
              <a:t>В начало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user\Desktop\кейсы\хореография_2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0920" y="5328755"/>
            <a:ext cx="1665354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063328" y="3568516"/>
            <a:ext cx="2988332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Рабочая программа воспитания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188640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69008E"/>
                </a:solidFill>
                <a:latin typeface="Times New Roman" pitchFamily="18" charset="0"/>
                <a:cs typeface="Times New Roman" pitchFamily="18" charset="0"/>
              </a:rPr>
              <a:t>Воспитательный компонент программы </a:t>
            </a:r>
            <a:endParaRPr lang="ru-RU" b="1" dirty="0">
              <a:solidFill>
                <a:srgbClr val="69008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\Desktop\кейсы\хореография_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5125" y="4848072"/>
            <a:ext cx="2332642" cy="1977467"/>
          </a:xfrm>
          <a:prstGeom prst="rect">
            <a:avLst/>
          </a:prstGeom>
          <a:noFill/>
        </p:spPr>
      </p:pic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5613542" y="1628800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Календарь событий. Календарный план воспитательной работы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955316" y="1628800"/>
            <a:ext cx="3096344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Я –КУЗБАССОВЕЦ. Региональная стратегия развития на период до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2025 года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5690697" y="3566615"/>
            <a:ext cx="3019189" cy="1080120"/>
          </a:xfrm>
          <a:prstGeom prst="snip2Diag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Фото материал с воспитательных мероприятий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477578" y="5940508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Инвариативная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4722927" y="5931690"/>
            <a:ext cx="2589456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Вариативная часть 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s://www.michigancriminaldefenselawyerblog.com/wp-content/uploads/sites/286/2022/03/vectorstock_19875534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19" y="1628800"/>
            <a:ext cx="1072583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https://school32.centerstart.ru/sites/school32.centerstart.ru/files/tmp/all-img/hello_html_3c79fc9e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1" y="3566615"/>
            <a:ext cx="1274872" cy="1180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https://dvtdim.mskobr.ru/files/Gos%20raboti/Ecologi/11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0927"/>
            <a:ext cx="1291203" cy="1385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s://p1.zoon.ru/preview/LkrAKeUPyt1A7HlSqtV8kQ/1280x626x85/1/8/d/original_5c219893c20221518c322a09_626baca95c7d47.77066328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6374" r="15162" b="4780"/>
          <a:stretch/>
        </p:blipFill>
        <p:spPr bwMode="auto">
          <a:xfrm>
            <a:off x="4644008" y="3616623"/>
            <a:ext cx="1547676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10">
            <a:extLst>
              <a:ext uri="{FF2B5EF4-FFF2-40B4-BE49-F238E27FC236}">
                <a16:creationId xmlns:a16="http://schemas.microsoft.com/office/drawing/2014/main" xmlns="" id="{A8A11F64-DF85-904E-AC63-52FFCA3E81CC}"/>
              </a:ext>
            </a:extLst>
          </p:cNvPr>
          <p:cNvSpPr txBox="1"/>
          <p:nvPr/>
        </p:nvSpPr>
        <p:spPr>
          <a:xfrm>
            <a:off x="2987824" y="5940508"/>
            <a:ext cx="1889570" cy="292388"/>
          </a:xfrm>
          <a:prstGeom prst="rect">
            <a:avLst/>
          </a:prstGeom>
          <a:noFill/>
        </p:spPr>
        <p:txBody>
          <a:bodyPr wrap="square" lIns="0" tIns="0" rtlCol="0" anchor="t">
            <a:spAutoFit/>
          </a:bodyPr>
          <a:lstStyle>
            <a:defPPr>
              <a:defRPr lang="zh-CN"/>
            </a:defPPr>
            <a:lvl1pPr defTabSz="1219170">
              <a:spcBef>
                <a:spcPct val="20000"/>
              </a:spcBef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ru-RU" altLang="zh-CN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" action="ppaction://hlinkshowjump?jump=firstslide"/>
              </a:rPr>
              <a:t>В начало</a:t>
            </a:r>
            <a:endParaRPr lang="en-US" altLang="zh-CN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1516</TotalTime>
  <Words>235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Муниципальное бюджетное учреждение дополнительного образования «Дворец творчества детей и молодёжи  имени Добробабиной А.П. города Белово»       Кейс  к дополнительной   общеобразовательной  общеразвивающей программе «Палитра ярких ПА»  художественная направленность </vt:lpstr>
      <vt:lpstr>Инвариативная часть </vt:lpstr>
      <vt:lpstr>Нормативно-регулирующие документы дополнительного образования детей </vt:lpstr>
      <vt:lpstr> Программа воспитания  «Семь вершин успеха» </vt:lpstr>
      <vt:lpstr>  Материалы изучения удовлетворенности учащихся и родителей качеством реализации дополнительной программы </vt:lpstr>
      <vt:lpstr>Вариативная часть </vt:lpstr>
      <vt:lpstr>Татьяна Юрьевна Ахметова,  педагог дополнительного образования</vt:lpstr>
      <vt:lpstr>Презентация PowerPoint</vt:lpstr>
      <vt:lpstr>  </vt:lpstr>
      <vt:lpstr>Полезная информация для хореографов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dtdm-4</cp:lastModifiedBy>
  <cp:revision>106</cp:revision>
  <dcterms:created xsi:type="dcterms:W3CDTF">2023-09-13T04:27:07Z</dcterms:created>
  <dcterms:modified xsi:type="dcterms:W3CDTF">2024-09-23T14:22:25Z</dcterms:modified>
</cp:coreProperties>
</file>